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544" r:id="rId3"/>
    <p:sldId id="543" r:id="rId4"/>
    <p:sldId id="281" r:id="rId5"/>
    <p:sldId id="326" r:id="rId6"/>
    <p:sldId id="327" r:id="rId7"/>
    <p:sldId id="535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473" r:id="rId17"/>
    <p:sldId id="474" r:id="rId18"/>
    <p:sldId id="476" r:id="rId19"/>
    <p:sldId id="477" r:id="rId20"/>
    <p:sldId id="536" r:id="rId21"/>
    <p:sldId id="478" r:id="rId22"/>
    <p:sldId id="479" r:id="rId23"/>
    <p:sldId id="480" r:id="rId24"/>
    <p:sldId id="481" r:id="rId25"/>
    <p:sldId id="482" r:id="rId26"/>
    <p:sldId id="519" r:id="rId27"/>
    <p:sldId id="492" r:id="rId28"/>
    <p:sldId id="508" r:id="rId29"/>
    <p:sldId id="509" r:id="rId30"/>
    <p:sldId id="510" r:id="rId31"/>
    <p:sldId id="512" r:id="rId32"/>
    <p:sldId id="514" r:id="rId33"/>
    <p:sldId id="515" r:id="rId34"/>
    <p:sldId id="516" r:id="rId35"/>
    <p:sldId id="490" r:id="rId36"/>
    <p:sldId id="521" r:id="rId37"/>
    <p:sldId id="522" r:id="rId38"/>
    <p:sldId id="523" r:id="rId39"/>
    <p:sldId id="542" r:id="rId40"/>
    <p:sldId id="524" r:id="rId41"/>
    <p:sldId id="525" r:id="rId42"/>
    <p:sldId id="526" r:id="rId43"/>
    <p:sldId id="527" r:id="rId44"/>
    <p:sldId id="541" r:id="rId45"/>
    <p:sldId id="539" r:id="rId46"/>
    <p:sldId id="537" r:id="rId47"/>
    <p:sldId id="324" r:id="rId48"/>
    <p:sldId id="545" r:id="rId49"/>
    <p:sldId id="546" r:id="rId50"/>
    <p:sldId id="547" r:id="rId51"/>
    <p:sldId id="531" r:id="rId52"/>
    <p:sldId id="532" r:id="rId53"/>
    <p:sldId id="533" r:id="rId54"/>
    <p:sldId id="534" r:id="rId55"/>
    <p:sldId id="538" r:id="rId56"/>
    <p:sldId id="32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3" autoAdjust="0"/>
  </p:normalViewPr>
  <p:slideViewPr>
    <p:cSldViewPr snapToGrid="0" showGuides="1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h(x) = \</a:t>
            </a:r>
            <a:r>
              <a:rPr lang="en-US" dirty="0" err="1"/>
              <a:t>frac</a:t>
            </a:r>
            <a:r>
              <a:rPr lang="en-US" dirty="0"/>
              <a:t>{1}{\</a:t>
            </a:r>
            <a:r>
              <a:rPr lang="en-US" dirty="0" err="1"/>
              <a:t>sqrt</a:t>
            </a:r>
            <a:r>
              <a:rPr lang="en-US" dirty="0"/>
              <a:t>{2\pi \sigma^2}} e^{-\</a:t>
            </a:r>
            <a:r>
              <a:rPr lang="en-US" dirty="0" err="1"/>
              <a:t>frac</a:t>
            </a:r>
            <a:r>
              <a:rPr lang="en-US" dirty="0"/>
              <a:t>{x^2+y^2}{2 \sigma^2}}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G=H \</a:t>
            </a:r>
            <a:r>
              <a:rPr lang="en-US" dirty="0" err="1"/>
              <a:t>cdot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954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en.wikipedia.org/wiki/Rat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 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ilter computer vision lenna">
            <a:extLst>
              <a:ext uri="{FF2B5EF4-FFF2-40B4-BE49-F238E27FC236}">
                <a16:creationId xmlns:a16="http://schemas.microsoft.com/office/drawing/2014/main" id="{5CE308DA-4F66-49B4-935A-D3B1870E9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19" y="1156997"/>
            <a:ext cx="6939555" cy="4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  <a:r>
                <a:rPr lang="en-US" sz="2000" b="0" dirty="0">
                  <a:latin typeface="+mj-lt"/>
                </a:rPr>
                <a:t> (?)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</p:spPr>
            <p:txBody>
              <a:bodyPr/>
              <a:lstStyle/>
              <a:p>
                <a:r>
                  <a:rPr lang="en-US" b="1" dirty="0"/>
                  <a:t>Contrast</a:t>
                </a:r>
                <a:r>
                  <a:rPr lang="en-US" dirty="0"/>
                  <a:t> in visual perception is the difference in appearance of two or more parts of a field seen.</a:t>
                </a:r>
              </a:p>
              <a:p>
                <a:r>
                  <a:rPr lang="en-US" dirty="0"/>
                  <a:t>The human visual system is more sensitive to contrast than absolute luminance; </a:t>
                </a:r>
              </a:p>
              <a:p>
                <a:r>
                  <a:rPr lang="en-US" b="1" dirty="0"/>
                  <a:t>Contrast ratio</a:t>
                </a:r>
                <a:r>
                  <a:rPr lang="en-US" dirty="0"/>
                  <a:t>, or </a:t>
                </a:r>
                <a:r>
                  <a:rPr lang="en-US" b="1" dirty="0"/>
                  <a:t>dynamic range</a:t>
                </a:r>
                <a:r>
                  <a:rPr lang="en-US" dirty="0"/>
                  <a:t>, is the is the </a:t>
                </a:r>
                <a:r>
                  <a:rPr lang="en-US" dirty="0">
                    <a:hlinkClick r:id="rId2" tooltip="Ratio"/>
                  </a:rPr>
                  <a:t>ratio</a:t>
                </a:r>
                <a:r>
                  <a:rPr lang="en-US" dirty="0"/>
                  <a:t> between the largest and smallest values of the image or 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7572B-8257-4B82-9410-3D499609C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361289" cy="5715000"/>
              </a:xfrm>
              <a:blipFill>
                <a:blip r:embed="rId3"/>
                <a:stretch>
                  <a:fillRect l="-1724" t="-959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 (?)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miro.medium.com/max/683/1*gjG0JKF5AHHzakfOgQZmxA.png">
            <a:extLst>
              <a:ext uri="{FF2B5EF4-FFF2-40B4-BE49-F238E27FC236}">
                <a16:creationId xmlns:a16="http://schemas.microsoft.com/office/drawing/2014/main" id="{13BEDA37-A297-48B5-B8DF-60BFFAEB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41" y="1790699"/>
            <a:ext cx="72503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 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Image result for gamma correction">
            <a:extLst>
              <a:ext uri="{FF2B5EF4-FFF2-40B4-BE49-F238E27FC236}">
                <a16:creationId xmlns:a16="http://schemas.microsoft.com/office/drawing/2014/main" id="{003C981B-BF6D-4492-91D4-97F6E743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918"/>
            <a:ext cx="5438775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mma correction">
            <a:extLst>
              <a:ext uri="{FF2B5EF4-FFF2-40B4-BE49-F238E27FC236}">
                <a16:creationId xmlns:a16="http://schemas.microsoft.com/office/drawing/2014/main" id="{CC8CC634-3D24-4049-AABB-E47DC10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98" y="3540917"/>
            <a:ext cx="6555502" cy="331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Noise and filtering</a:t>
            </a:r>
          </a:p>
          <a:p>
            <a:r>
              <a:rPr lang="en-US" dirty="0"/>
              <a:t>Frequency representation </a:t>
            </a:r>
            <a:endParaRPr lang="en-US" b="1" dirty="0"/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E5C6-A024-4A9D-A219-2077AA3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F88C-E158-48D1-ABF4-F5F3D8E7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noise is an additive noise that can appear in images due to the system electrical circuitry.</a:t>
            </a:r>
          </a:p>
          <a:p>
            <a:r>
              <a:rPr lang="en-US" dirty="0"/>
              <a:t>This noise is independent of signal strength and independent at each pixel (IID).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557B6-AD23-4038-B41C-F70240C6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3" y="3276600"/>
            <a:ext cx="10836534" cy="3581400"/>
          </a:xfrm>
          <a:prstGeom prst="rect">
            <a:avLst/>
          </a:prstGeom>
        </p:spPr>
      </p:pic>
      <p:sp>
        <p:nvSpPr>
          <p:cNvPr id="5" name="AutoShape 2" descr="p_{G}(z)={\frac  {1}{\sigma {\sqrt  {2\pi }}}}e^{{-{\frac  {(z-\mu )^{2}}{2\sigma ^{2}}}}}">
            <a:extLst>
              <a:ext uri="{FF2B5EF4-FFF2-40B4-BE49-F238E27FC236}">
                <a16:creationId xmlns:a16="http://schemas.microsoft.com/office/drawing/2014/main" id="{5F6B03A2-63AB-4A86-B0F8-437BE0410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6472C0EB-F50D-4213-BF97-4BE4FE34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6" y="2312465"/>
            <a:ext cx="3257648" cy="8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EC7-E584-4ABD-B938-C91F1DC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&amp; Pepper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585C2-8F64-4FD4-A9E7-FE0756C2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that can be caused by analog-to-digital converter errors, bit errors in transmission, etc.</a:t>
            </a:r>
          </a:p>
          <a:p>
            <a:r>
              <a:rPr lang="en-US" dirty="0"/>
              <a:t>This noise is </a:t>
            </a:r>
            <a:r>
              <a:rPr lang="en-US" b="1" dirty="0"/>
              <a:t>not</a:t>
            </a:r>
            <a:r>
              <a:rPr lang="en-US" dirty="0"/>
              <a:t> additive to the signal strength (a replacement of original value with noise value). </a:t>
            </a:r>
          </a:p>
          <a:p>
            <a:r>
              <a:rPr lang="en-US" dirty="0"/>
              <a:t>This noise is independent of signal strength and independent at each pixel. </a:t>
            </a:r>
          </a:p>
          <a:p>
            <a:endParaRPr lang="en-US" dirty="0"/>
          </a:p>
        </p:txBody>
      </p:sp>
      <p:pic>
        <p:nvPicPr>
          <p:cNvPr id="7170" name="Picture 2" descr="Image result for salt and pepper noise">
            <a:extLst>
              <a:ext uri="{FF2B5EF4-FFF2-40B4-BE49-F238E27FC236}">
                <a16:creationId xmlns:a16="http://schemas.microsoft.com/office/drawing/2014/main" id="{A5439415-ACFA-44AC-9B6F-7BC8E98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24" y="3219061"/>
            <a:ext cx="3399551" cy="33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9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A49-72E2-4490-93F5-24CAAD82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1F76-612E-43CC-863D-83E71566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Shot noise </a:t>
            </a:r>
            <a:r>
              <a:rPr lang="en-US" dirty="0"/>
              <a:t>- caused by statistical quantum fluctuations, that is, variation in the number of photons sensed at a given exposure level in the darker parts of an image (where there are just few photons that enter each pixel “bin”). Modeled as Poisson noise.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Quantization noise </a:t>
            </a:r>
            <a:r>
              <a:rPr lang="en-US" dirty="0"/>
              <a:t>– caused by quantizing the pixels of a sensed image to several discrete levels (analog to digital conversion).</a:t>
            </a:r>
          </a:p>
        </p:txBody>
      </p:sp>
      <p:pic>
        <p:nvPicPr>
          <p:cNvPr id="8194" name="Picture 2" descr="Image result for shot noise images">
            <a:extLst>
              <a:ext uri="{FF2B5EF4-FFF2-40B4-BE49-F238E27FC236}">
                <a16:creationId xmlns:a16="http://schemas.microsoft.com/office/drawing/2014/main" id="{52B0ADFB-319A-46FA-8532-329AA3F3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 b="26354"/>
          <a:stretch/>
        </p:blipFill>
        <p:spPr bwMode="auto">
          <a:xfrm>
            <a:off x="2434225" y="2700872"/>
            <a:ext cx="7267575" cy="95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quantization noise">
            <a:extLst>
              <a:ext uri="{FF2B5EF4-FFF2-40B4-BE49-F238E27FC236}">
                <a16:creationId xmlns:a16="http://schemas.microsoft.com/office/drawing/2014/main" id="{067B3E78-3D10-49F6-8A9F-6CAA9DA99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51845"/>
          <a:stretch/>
        </p:blipFill>
        <p:spPr bwMode="auto">
          <a:xfrm>
            <a:off x="2884082" y="5106520"/>
            <a:ext cx="6367860" cy="16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CC94-522B-430E-9066-4B86DB08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with LTI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043D-713A-4CED-AF51-4377D79F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operators</a:t>
            </a:r>
            <a:r>
              <a:rPr lang="en-US" dirty="0"/>
              <a:t>, which involve weighted combinations of pixels in small neighborhood.</a:t>
            </a:r>
          </a:p>
          <a:p>
            <a:r>
              <a:rPr lang="en-US" dirty="0"/>
              <a:t>The combination is determined by the filter’s </a:t>
            </a:r>
            <a:r>
              <a:rPr lang="en-US" i="1" dirty="0"/>
              <a:t>kernel</a:t>
            </a:r>
            <a:r>
              <a:rPr lang="en-US" dirty="0"/>
              <a:t>.</a:t>
            </a:r>
          </a:p>
          <a:p>
            <a:r>
              <a:rPr lang="en-US" dirty="0"/>
              <a:t>The same kernel is </a:t>
            </a:r>
            <a:r>
              <a:rPr lang="en-US" i="1" dirty="0"/>
              <a:t>shifted</a:t>
            </a:r>
            <a:r>
              <a:rPr lang="en-US" dirty="0"/>
              <a:t> to all pixel locations so that all pixels use the same linear combination of their neighbors.</a:t>
            </a:r>
          </a:p>
          <a:p>
            <a:r>
              <a:rPr lang="en-US" dirty="0"/>
              <a:t>That’s why it’s called </a:t>
            </a:r>
            <a:r>
              <a:rPr lang="en-US" b="1" dirty="0"/>
              <a:t>linear shift-invariance </a:t>
            </a:r>
            <a:r>
              <a:rPr lang="en-US" dirty="0"/>
              <a:t>(LTI) filter.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2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3FF-A2E0-445A-8FB5-2D48BFD6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631BE-0098-4EBA-80A0-708DB0C6C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Works on LTI filters.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the kernel (of size 2</a:t>
                </a:r>
                <a:r>
                  <a:rPr lang="en-US" i="1" dirty="0"/>
                  <a:t>k</a:t>
                </a:r>
                <a:r>
                  <a:rPr lang="en-US" dirty="0"/>
                  <a:t>+1 x 2</a:t>
                </a:r>
                <a:r>
                  <a:rPr lang="en-US" i="1" dirty="0"/>
                  <a:t>k</a:t>
                </a:r>
                <a:r>
                  <a:rPr lang="en-US" dirty="0"/>
                  <a:t>+1),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output image: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b="1" dirty="0"/>
                  <a:t>Note: </a:t>
                </a:r>
                <a:r>
                  <a:rPr lang="en-US" dirty="0"/>
                  <a:t>by definition, this operator flips the kernel both horizontally and vertically.</a:t>
                </a:r>
                <a:endParaRPr lang="en-US" b="1" dirty="0"/>
              </a:p>
              <a:p>
                <a:r>
                  <a:rPr lang="en-US" dirty="0"/>
                  <a:t>This operation is called </a:t>
                </a:r>
                <a:r>
                  <a:rPr lang="en-US" b="1" dirty="0"/>
                  <a:t>convolution operator </a:t>
                </a:r>
                <a:r>
                  <a:rPr lang="en-US" dirty="0"/>
                  <a:t>and is more compactly noted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6631BE-0098-4EBA-80A0-708DB0C6C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29" y="1978252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0" y="4598559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E993-1989-4DB9-B8B1-C1C6A9D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mean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C5A8D-DCA8-4807-9D7A-074D40CE3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kernel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Replaces pixel with local average.</a:t>
            </a:r>
          </a:p>
          <a:p>
            <a:r>
              <a:rPr lang="en-US" dirty="0"/>
              <a:t>Has smoothing (blurring) effect</a:t>
            </a:r>
          </a:p>
          <a:p>
            <a:r>
              <a:rPr lang="en-US" dirty="0"/>
              <a:t>The kernel can be in any other size as well (see .</a:t>
            </a:r>
            <a:r>
              <a:rPr lang="en-US" dirty="0" err="1"/>
              <a:t>ipynb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00B4B1-23A8-41B0-868B-2D217239921C}"/>
              </a:ext>
            </a:extLst>
          </p:cNvPr>
          <p:cNvGrpSpPr/>
          <p:nvPr/>
        </p:nvGrpSpPr>
        <p:grpSpPr>
          <a:xfrm>
            <a:off x="2850204" y="868203"/>
            <a:ext cx="1658560" cy="1311594"/>
            <a:chOff x="2943477" y="3513478"/>
            <a:chExt cx="1658560" cy="1311594"/>
          </a:xfrm>
        </p:grpSpPr>
        <p:graphicFrame>
          <p:nvGraphicFramePr>
            <p:cNvPr id="5" name="Table">
              <a:extLst>
                <a:ext uri="{FF2B5EF4-FFF2-40B4-BE49-F238E27FC236}">
                  <a16:creationId xmlns:a16="http://schemas.microsoft.com/office/drawing/2014/main" id="{6152A227-07F2-4FDC-96FF-E410BC47D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0683331"/>
                </p:ext>
              </p:extLst>
            </p:nvPr>
          </p:nvGraphicFramePr>
          <p:xfrm>
            <a:off x="3361309" y="3513478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40174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droppedImage.pdf" descr="droppedImage.pdf">
              <a:extLst>
                <a:ext uri="{FF2B5EF4-FFF2-40B4-BE49-F238E27FC236}">
                  <a16:creationId xmlns:a16="http://schemas.microsoft.com/office/drawing/2014/main" id="{EA269F5B-CB87-4E4C-AF90-5DE48EDB0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91" t="23952" b="19161"/>
            <a:stretch/>
          </p:blipFill>
          <p:spPr>
            <a:xfrm>
              <a:off x="2943477" y="3723979"/>
              <a:ext cx="287596" cy="8483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2237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cxnSp>
        <p:nvCxnSpPr>
          <p:cNvPr id="23" name="Straight Arrow Connector 22"/>
          <p:cNvCxnSpPr>
            <a:cxnSpLocks/>
            <a:stCxn id="25" idx="0"/>
            <a:endCxn id="151" idx="2"/>
          </p:cNvCxnSpPr>
          <p:nvPr/>
        </p:nvCxnSpPr>
        <p:spPr>
          <a:xfrm flipV="1">
            <a:off x="2593817" y="3464719"/>
            <a:ext cx="130332" cy="1205000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0"/>
            <a:endCxn id="148" idx="2"/>
          </p:cNvCxnSpPr>
          <p:nvPr/>
        </p:nvCxnSpPr>
        <p:spPr>
          <a:xfrm flipV="1">
            <a:off x="2593817" y="2586038"/>
            <a:ext cx="1662668" cy="2083681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492317" y="4669719"/>
            <a:ext cx="4203000" cy="1539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centered.</a:t>
            </a:r>
          </a:p>
          <a:p>
            <a:pPr algn="ctr"/>
            <a:r>
              <a:rPr lang="en-US" sz="2000" dirty="0">
                <a:latin typeface="+mj-lt"/>
              </a:rPr>
              <a:t>Here the kernel is symmetric horizontally and vertically, so the flipping is not noticeable.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51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480551870"/>
              </p:ext>
            </p:extLst>
          </p:nvPr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68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image correction)</a:t>
            </a:r>
          </a:p>
        </p:txBody>
      </p:sp>
      <p:pic>
        <p:nvPicPr>
          <p:cNvPr id="1028" name="Picture 4" descr="Image result for mri denoising">
            <a:extLst>
              <a:ext uri="{FF2B5EF4-FFF2-40B4-BE49-F238E27FC236}">
                <a16:creationId xmlns:a16="http://schemas.microsoft.com/office/drawing/2014/main" id="{9163376A-00C7-4C15-97B2-95C167B2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38" y="762000"/>
            <a:ext cx="407705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612956" y="3411319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(MRI denoising)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631976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724400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129630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7024473" y="4032580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7330930" y="577283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18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2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2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2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53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70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graphicFrame>
        <p:nvGraphicFramePr>
          <p:cNvPr id="287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5" name="Table"/>
          <p:cNvGraphicFramePr/>
          <p:nvPr/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2"/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kind of blur filter.</a:t>
                </a:r>
              </a:p>
              <a:p>
                <a:r>
                  <a:rPr lang="en-US" dirty="0"/>
                  <a:t> this filter can be controlled by its size and STD.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kernel is discretized to bins according to the wanted kernel size.</a:t>
                </a:r>
              </a:p>
              <a:p>
                <a:r>
                  <a:rPr lang="en-US" dirty="0"/>
                  <a:t>Isn’t Gaussian function infinite?</a:t>
                </a:r>
              </a:p>
              <a:p>
                <a:pPr lvl="1"/>
                <a:r>
                  <a:rPr lang="en-US" dirty="0"/>
                  <a:t>Most often, the kernel cuts out the remaining lower bins (usually at 2-3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b="0" i="0" dirty="0">
                    <a:latin typeface="+mj-lt"/>
                  </a:rPr>
                  <a:t>)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Both Gaussian and mean filters are good against Gaussian noise, but not effective against S&amp;P noise.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17" y="334736"/>
            <a:ext cx="3373189" cy="21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h%28x%29%20%3D%20%5Cfrac%7B1%7D%7B%5Csqrt%7B2%5Cpi%20%5Csigma%5E2%7D%7D%20e%5E%7B-%5Cfrac%7Bx%5E2&amp;plus;y%5E2%7D%7B2%20%5Csigma%5E2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9" y="2029505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30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the median value from the given neighbors (and hence can also be considered as a “blurring effect”).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median of [1, 0, 100] is 1.</a:t>
            </a:r>
          </a:p>
          <a:p>
            <a:r>
              <a:rPr lang="en-US" b="1" dirty="0"/>
              <a:t>Median filter is good against salt and pepper noise, and against Gaussian noise (but not as effective).</a:t>
            </a:r>
          </a:p>
          <a:p>
            <a:r>
              <a:rPr lang="en-US" b="1" dirty="0"/>
              <a:t>Median filter is also more computationally expansive.</a:t>
            </a:r>
          </a:p>
          <a:p>
            <a:r>
              <a:rPr lang="en-US" dirty="0"/>
              <a:t>This filter is not LTI because it’s not linear on its weights.</a:t>
            </a:r>
          </a:p>
        </p:txBody>
      </p:sp>
      <p:pic>
        <p:nvPicPr>
          <p:cNvPr id="2050" name="Picture 2" descr="Image result for medi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6" y="4544070"/>
            <a:ext cx="3815443" cy="23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283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75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b="1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analysis is not in the scope of the course and is not needed for the rest of the course, but here it can give some intuition. </a:t>
            </a:r>
          </a:p>
          <a:p>
            <a:r>
              <a:rPr lang="en-US" dirty="0"/>
              <a:t>In audio signals (or any other 1D signals) Lower frequencies change less over time than higher frequencies.</a:t>
            </a:r>
          </a:p>
          <a:p>
            <a:pPr lvl="1"/>
            <a:r>
              <a:rPr lang="en-US" dirty="0"/>
              <a:t>In images, the change is represented in change in distance, so images that changes slowly from pixel to pixel has more lower frequencies then others.</a:t>
            </a:r>
          </a:p>
          <a:p>
            <a:r>
              <a:rPr lang="en-US" dirty="0"/>
              <a:t>Natural images are mainly built from low frequencies.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image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9" y="4000500"/>
            <a:ext cx="78407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9464" y="4408714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50285" y="5532665"/>
            <a:ext cx="73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freqs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8115300" y="4731880"/>
            <a:ext cx="2294164" cy="88514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9405257" y="5855831"/>
            <a:ext cx="1045028" cy="60211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6613071" y="5855831"/>
            <a:ext cx="3837214" cy="5286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 flipV="1">
            <a:off x="6678386" y="4874079"/>
            <a:ext cx="3771899" cy="9817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9331779" y="4816929"/>
            <a:ext cx="1118506" cy="103890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in time (space)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frequency domain- simple multiplication: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latex.codecogs.com/gif.latex?%5Cdpi%7B300%7D%20%5Clarge%20g%28i%2Cj%29%3D%5Csum%20_%7Bu%3D-k%7D%5E%7Bk%7D%5Csum%20_%7Bv%3D-k%7D%5E%7Bk%7Dh%5Bu%2Cv%5Df%5Bi-u%2Cj-v%5D">
            <a:extLst>
              <a:ext uri="{FF2B5EF4-FFF2-40B4-BE49-F238E27FC236}">
                <a16:creationId xmlns:a16="http://schemas.microsoft.com/office/drawing/2014/main" id="{B1E2851E-2E85-49D4-BFF8-4F9C7FA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3" y="1300617"/>
            <a:ext cx="6637627" cy="11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%5Clarge%20g%3Dh*f">
            <a:extLst>
              <a:ext uri="{FF2B5EF4-FFF2-40B4-BE49-F238E27FC236}">
                <a16:creationId xmlns:a16="http://schemas.microsoft.com/office/drawing/2014/main" id="{7ECE54DC-50C2-4B84-B750-ED7A9E2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58" y="2784072"/>
            <a:ext cx="2200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.codecogs.com/gif.latex?%5Cdpi%7B300%7D%20G%3DH%20%5Ccdot%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07" y="3988934"/>
            <a:ext cx="2085975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49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mean and Gaussian filters are considered low-pass filters because in the frequency domain, they have higher values in the lower frequencies- and when multiplied with frequency spectrums, the high frequencies get smaller.</a:t>
            </a:r>
          </a:p>
          <a:p>
            <a:r>
              <a:rPr lang="en-US" dirty="0"/>
              <a:t>When image is left only with the lower frequencies, the rapidly changes parts of the image (e.g.: edges, noise) are smoothen.</a:t>
            </a:r>
          </a:p>
        </p:txBody>
      </p:sp>
      <p:pic>
        <p:nvPicPr>
          <p:cNvPr id="4" name="Picture 4" descr="Image result for gaussian 2d 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7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66" y="841827"/>
            <a:ext cx="9059467" cy="559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25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94E-00B4-4CC6-ADF9-787422E8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of gaussian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4DD9-857B-449F-B47D-E57503A9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gaussian noise (AWGN) is distributed along all frequencies, LP filter reduce this kind of noise significantly.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162B-8DCF-42C3-B295-6BFD4C63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8" y="2540000"/>
            <a:ext cx="842188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9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3DED-9096-4971-A281-BAB87F1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Gaussian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D58-376E-4747-815F-AE0A7E1E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8964548" cy="2021840"/>
          </a:xfrm>
        </p:spPr>
        <p:txBody>
          <a:bodyPr/>
          <a:lstStyle/>
          <a:p>
            <a:r>
              <a:rPr lang="en-US" dirty="0"/>
              <a:t>Since Mean filter has higher values in the higher frequencies, edge artifacts sometimes remains.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31DA8-8D24-451D-B761-8B9B549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814"/>
            <a:ext cx="12192000" cy="4225186"/>
          </a:xfrm>
          <a:prstGeom prst="rect">
            <a:avLst/>
          </a:prstGeom>
        </p:spPr>
      </p:pic>
      <p:pic>
        <p:nvPicPr>
          <p:cNvPr id="5" name="Picture 4" descr="Image result for gaussian 2d fft">
            <a:extLst>
              <a:ext uri="{FF2B5EF4-FFF2-40B4-BE49-F238E27FC236}">
                <a16:creationId xmlns:a16="http://schemas.microsoft.com/office/drawing/2014/main" id="{1736421F-CFCE-4128-B06F-60F6702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48" y="67414"/>
            <a:ext cx="3024252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47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434AF-A100-4CBB-9863-A0C25820E8C7}"/>
              </a:ext>
            </a:extLst>
          </p:cNvPr>
          <p:cNvSpPr/>
          <p:nvPr/>
        </p:nvSpPr>
        <p:spPr>
          <a:xfrm>
            <a:off x="95250" y="2247900"/>
            <a:ext cx="9067800" cy="3781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73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20297-C3E0-4727-AAFC-ACA8829D5DBB}"/>
              </a:ext>
            </a:extLst>
          </p:cNvPr>
          <p:cNvSpPr/>
          <p:nvPr/>
        </p:nvSpPr>
        <p:spPr>
          <a:xfrm>
            <a:off x="95250" y="2846070"/>
            <a:ext cx="9067800" cy="31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4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70EA1A-DEF7-4C26-8F13-FDDF5CA9E82B}"/>
              </a:ext>
            </a:extLst>
          </p:cNvPr>
          <p:cNvSpPr/>
          <p:nvPr/>
        </p:nvSpPr>
        <p:spPr>
          <a:xfrm>
            <a:off x="95250" y="4181475"/>
            <a:ext cx="9067800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cane think of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Handy tool whenever needed to clean up binary images.</a:t>
            </a:r>
          </a:p>
          <a:p>
            <a:r>
              <a:rPr lang="en-US" dirty="0"/>
              <a:t>Each morphology operator is constructed as such: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some kind of structure element (binary kernel)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Convolve with input binary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Threshold the output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morphologic operation should look like so: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89621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2344511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43" y="1240972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.codecogs.com/gif.latex?%5Cdpi%7B300%7D%20k%20%3D%20%5Ctheta_%7BTH%7D%28f*s%2Ct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6" y="4744617"/>
            <a:ext cx="3295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72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Skinny lines will get thicker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84" y="3185598"/>
            <a:ext cx="3164859" cy="31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Select some kind of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Convolve with input binary image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Threshold the output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Erosion: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𝑠𝑢𝑚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Thicker lines will get skinny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98" y="1894860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g%20%3D%20f*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98" y="1262160"/>
            <a:ext cx="1790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.codecogs.com/gif.latex?%5Cdpi%7B300%7D%20s%20%3D%20%5Cbegin%7Bbmatrix%7D%200%20%26%200%20%26%201%20%26%200%20%26%200%5C%5C%200%20%26%201%20%26%201%20%26%201%20%26%200%5C%5C%201%20%26%201%20%26%201%20%26%201%20%26%201%5C%5C%200%20%26%201%20%26%201%20%26%201%20%26%200%5C%5C%200%20%26%200%20%26%201%20%26%200%20%26%200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63" y="195943"/>
            <a:ext cx="2414848" cy="16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9" y="3185598"/>
            <a:ext cx="3164859" cy="31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rounding off sharp edges.</a:t>
            </a:r>
          </a:p>
        </p:txBody>
      </p:sp>
      <p:pic>
        <p:nvPicPr>
          <p:cNvPr id="5122" name="Picture 2" descr="https://upload.wikimedia.org/wikipedia/commons/c/c1/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26" y="69850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95926" y="69850"/>
            <a:ext cx="3371850" cy="3324226"/>
            <a:chOff x="8095926" y="69850"/>
            <a:chExt cx="3371850" cy="3324226"/>
          </a:xfrm>
        </p:grpSpPr>
        <p:pic>
          <p:nvPicPr>
            <p:cNvPr id="5122" name="Picture 2" descr="https://upload.wikimedia.org/wikipedia/commons/c/c1/Open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26" y="69850"/>
              <a:ext cx="3371850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836090" y="811763"/>
              <a:ext cx="1828800" cy="1791478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55808" y="4627982"/>
            <a:ext cx="9880383" cy="2076839"/>
            <a:chOff x="1504950" y="3667708"/>
            <a:chExt cx="7612814" cy="160020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5" t="34333" r="8646" b="51667"/>
            <a:stretch/>
          </p:blipFill>
          <p:spPr bwMode="auto">
            <a:xfrm>
              <a:off x="5416622" y="3667708"/>
              <a:ext cx="370114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0" t="34333" r="21198" b="51667"/>
            <a:stretch/>
          </p:blipFill>
          <p:spPr bwMode="auto">
            <a:xfrm>
              <a:off x="1504950" y="3667708"/>
              <a:ext cx="45910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Noise and filtering</a:t>
            </a:r>
          </a:p>
          <a:p>
            <a:r>
              <a:rPr lang="en-US" dirty="0"/>
              <a:t>Frequency representation 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  <a:r>
                <a:rPr lang="en-US" sz="2000" dirty="0">
                  <a:latin typeface="+mj-lt"/>
                </a:rPr>
                <a:t> (?)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3294</Words>
  <Application>Microsoft Office PowerPoint</Application>
  <PresentationFormat>Widescreen</PresentationFormat>
  <Paragraphs>1520</Paragraphs>
  <Slides>56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Gill Sans</vt:lpstr>
      <vt:lpstr>Times New Roman</vt:lpstr>
      <vt:lpstr>class_layout</vt:lpstr>
      <vt:lpstr>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Gamma correction</vt:lpstr>
      <vt:lpstr>Gamma correction</vt:lpstr>
      <vt:lpstr>contents</vt:lpstr>
      <vt:lpstr>Gaussian Noise</vt:lpstr>
      <vt:lpstr>Salt &amp; Pepper noise</vt:lpstr>
      <vt:lpstr>And some more noise</vt:lpstr>
      <vt:lpstr>Noise reduction with LTI filters</vt:lpstr>
      <vt:lpstr>Convolution</vt:lpstr>
      <vt:lpstr>Example: mean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Gaussian filter</vt:lpstr>
      <vt:lpstr>Median filter</vt:lpstr>
      <vt:lpstr>Example in .ipynb</vt:lpstr>
      <vt:lpstr>contents</vt:lpstr>
      <vt:lpstr>FFT of an image</vt:lpstr>
      <vt:lpstr>Convolution in frequency domain</vt:lpstr>
      <vt:lpstr>Low-pass filters</vt:lpstr>
      <vt:lpstr>LP example</vt:lpstr>
      <vt:lpstr>FFT of gaussian noise</vt:lpstr>
      <vt:lpstr>Mean vs. Gaussian filter</vt:lpstr>
      <vt:lpstr>contents</vt:lpstr>
      <vt:lpstr>Morphology</vt:lpstr>
      <vt:lpstr>Morphology</vt:lpstr>
      <vt:lpstr>Morphology</vt:lpstr>
      <vt:lpstr>Morphology</vt:lpstr>
      <vt:lpstr>Dilation</vt:lpstr>
      <vt:lpstr>Erosion</vt:lpstr>
      <vt:lpstr>Opening</vt:lpstr>
      <vt:lpstr>Closing</vt:lpstr>
      <vt:lpstr>contents</vt:lpstr>
      <vt:lpstr>Connected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recap</dc:title>
  <dc:creator> </dc:creator>
  <cp:lastModifiedBy> </cp:lastModifiedBy>
  <cp:revision>92</cp:revision>
  <dcterms:created xsi:type="dcterms:W3CDTF">2019-07-13T08:31:13Z</dcterms:created>
  <dcterms:modified xsi:type="dcterms:W3CDTF">2019-10-15T20:21:01Z</dcterms:modified>
</cp:coreProperties>
</file>